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CC0-54F5-45FC-BC87-2C3AEFE3539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4C43-6BEC-4E10-BAB0-CF38F96E2E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1513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CC0-54F5-45FC-BC87-2C3AEFE3539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4C43-6BEC-4E10-BAB0-CF38F96E2E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267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CC0-54F5-45FC-BC87-2C3AEFE3539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4C43-6BEC-4E10-BAB0-CF38F96E2E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810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CC0-54F5-45FC-BC87-2C3AEFE3539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4C43-6BEC-4E10-BAB0-CF38F96E2E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466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CC0-54F5-45FC-BC87-2C3AEFE3539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4C43-6BEC-4E10-BAB0-CF38F96E2E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4830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CC0-54F5-45FC-BC87-2C3AEFE3539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4C43-6BEC-4E10-BAB0-CF38F96E2E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4102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CC0-54F5-45FC-BC87-2C3AEFE3539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4C43-6BEC-4E10-BAB0-CF38F96E2E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0145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CC0-54F5-45FC-BC87-2C3AEFE3539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4C43-6BEC-4E10-BAB0-CF38F96E2E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0156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CC0-54F5-45FC-BC87-2C3AEFE3539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4C43-6BEC-4E10-BAB0-CF38F96E2E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0534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CC0-54F5-45FC-BC87-2C3AEFE3539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4C43-6BEC-4E10-BAB0-CF38F96E2E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6491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1CC0-54F5-45FC-BC87-2C3AEFE3539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4C43-6BEC-4E10-BAB0-CF38F96E2E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1740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E1CC0-54F5-45FC-BC87-2C3AEFE35393}" type="datetimeFigureOut">
              <a:rPr lang="ar-EG" smtClean="0"/>
              <a:t>23/08/1441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74C43-6BEC-4E10-BAB0-CF38F96E2E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147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b="1" dirty="0" smtClean="0">
                <a:solidFill>
                  <a:srgbClr val="FF0000"/>
                </a:solidFill>
              </a:rPr>
              <a:t>الاستخلاص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b="1" dirty="0" err="1" smtClean="0">
                <a:solidFill>
                  <a:srgbClr val="0070C0"/>
                </a:solidFill>
              </a:rPr>
              <a:t>د.عبدالرحيم</a:t>
            </a:r>
            <a:r>
              <a:rPr lang="ar-EG" b="1" dirty="0" smtClean="0">
                <a:solidFill>
                  <a:srgbClr val="0070C0"/>
                </a:solidFill>
              </a:rPr>
              <a:t> محمد عبدالرحيم أحمد</a:t>
            </a:r>
            <a:endParaRPr lang="ar-EG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4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تعريف الاستخلاص 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70C0"/>
                </a:solidFill>
              </a:rPr>
              <a:t>عبارة عن إعداد مستخلصات والمستخلص عبارة عن تمثيل مختصر لمصدر المعلومات من خلال العناصر التي تعبر عن محتوي المصدر</a:t>
            </a:r>
            <a:endParaRPr lang="ar-E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8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خصائص المستخلص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6096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r>
              <a:rPr lang="ar-EG" dirty="0" smtClean="0">
                <a:solidFill>
                  <a:srgbClr val="0070C0"/>
                </a:solidFill>
              </a:rPr>
              <a:t>1- الإيجاز: التعبير باختصار المعلومات</a:t>
            </a:r>
            <a:br>
              <a:rPr lang="ar-EG" dirty="0" smtClean="0">
                <a:solidFill>
                  <a:srgbClr val="0070C0"/>
                </a:solidFill>
              </a:rPr>
            </a:br>
            <a:r>
              <a:rPr lang="ar-EG" dirty="0" smtClean="0">
                <a:solidFill>
                  <a:srgbClr val="0070C0"/>
                </a:solidFill>
              </a:rPr>
              <a:t>2- الدقة: سواء الدقة في الإشارة </a:t>
            </a:r>
            <a:r>
              <a:rPr lang="ar-EG" dirty="0" err="1" smtClean="0">
                <a:solidFill>
                  <a:srgbClr val="0070C0"/>
                </a:solidFill>
              </a:rPr>
              <a:t>الببليوجرافية</a:t>
            </a:r>
            <a:r>
              <a:rPr lang="ar-EG" dirty="0" smtClean="0">
                <a:solidFill>
                  <a:srgbClr val="0070C0"/>
                </a:solidFill>
              </a:rPr>
              <a:t> أو الدقة في جسم المستخلص</a:t>
            </a:r>
            <a:br>
              <a:rPr lang="ar-EG" dirty="0" smtClean="0">
                <a:solidFill>
                  <a:srgbClr val="0070C0"/>
                </a:solidFill>
              </a:rPr>
            </a:br>
            <a:r>
              <a:rPr lang="ar-EG" dirty="0" smtClean="0">
                <a:solidFill>
                  <a:srgbClr val="0070C0"/>
                </a:solidFill>
              </a:rPr>
              <a:t>3- الوضوح: يكتب المستخلص بأسلوب بسيط وواضح</a:t>
            </a:r>
            <a:r>
              <a:rPr lang="ar-EG" dirty="0" smtClean="0"/>
              <a:t/>
            </a:r>
            <a:br>
              <a:rPr lang="ar-EG" dirty="0" smtClean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2558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أغراض المستخلصات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4483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ar-EG" dirty="0" smtClean="0">
                <a:solidFill>
                  <a:srgbClr val="0070C0"/>
                </a:solidFill>
              </a:rPr>
              <a:t>1- تشجيع الإحاطة الجارية </a:t>
            </a:r>
            <a:br>
              <a:rPr lang="ar-EG" dirty="0" smtClean="0">
                <a:solidFill>
                  <a:srgbClr val="0070C0"/>
                </a:solidFill>
              </a:rPr>
            </a:br>
            <a:r>
              <a:rPr lang="ar-EG" dirty="0" smtClean="0">
                <a:solidFill>
                  <a:srgbClr val="0070C0"/>
                </a:solidFill>
              </a:rPr>
              <a:t>2- تسهيل عملية الاختيار في بناء وتنمية </a:t>
            </a:r>
            <a:r>
              <a:rPr lang="ar-EG" dirty="0" err="1" smtClean="0">
                <a:solidFill>
                  <a:srgbClr val="0070C0"/>
                </a:solidFill>
              </a:rPr>
              <a:t>المقتنات</a:t>
            </a:r>
            <a:r>
              <a:rPr lang="ar-EG" dirty="0" smtClean="0">
                <a:solidFill>
                  <a:srgbClr val="0070C0"/>
                </a:solidFill>
              </a:rPr>
              <a:t/>
            </a:r>
            <a:br>
              <a:rPr lang="ar-EG" dirty="0" smtClean="0">
                <a:solidFill>
                  <a:srgbClr val="0070C0"/>
                </a:solidFill>
              </a:rPr>
            </a:br>
            <a:r>
              <a:rPr lang="ar-EG" dirty="0" smtClean="0">
                <a:solidFill>
                  <a:srgbClr val="0070C0"/>
                </a:solidFill>
              </a:rPr>
              <a:t>3- توفير وقت القارئ</a:t>
            </a:r>
            <a:br>
              <a:rPr lang="ar-EG" dirty="0" smtClean="0">
                <a:solidFill>
                  <a:srgbClr val="0070C0"/>
                </a:solidFill>
              </a:rPr>
            </a:br>
            <a:r>
              <a:rPr lang="ar-EG" dirty="0" smtClean="0">
                <a:solidFill>
                  <a:srgbClr val="0070C0"/>
                </a:solidFill>
              </a:rPr>
              <a:t>4- المساعدة في التغلب علي عائق اللغة</a:t>
            </a:r>
            <a:br>
              <a:rPr lang="ar-EG" dirty="0" smtClean="0">
                <a:solidFill>
                  <a:srgbClr val="0070C0"/>
                </a:solidFill>
              </a:rPr>
            </a:br>
            <a:r>
              <a:rPr lang="ar-EG" dirty="0" smtClean="0">
                <a:solidFill>
                  <a:srgbClr val="0070C0"/>
                </a:solidFill>
              </a:rPr>
              <a:t>5- تحسين كفاءة التكشيف</a:t>
            </a:r>
            <a:br>
              <a:rPr lang="ar-EG" dirty="0" smtClean="0">
                <a:solidFill>
                  <a:srgbClr val="0070C0"/>
                </a:solidFill>
              </a:rPr>
            </a:br>
            <a:r>
              <a:rPr lang="ar-EG" dirty="0" smtClean="0">
                <a:solidFill>
                  <a:srgbClr val="0070C0"/>
                </a:solidFill>
              </a:rPr>
              <a:t>6- تسهيل البحث في أدب الموضوع</a:t>
            </a:r>
            <a:br>
              <a:rPr lang="ar-EG" dirty="0" smtClean="0">
                <a:solidFill>
                  <a:srgbClr val="0070C0"/>
                </a:solidFill>
              </a:rPr>
            </a:br>
            <a:r>
              <a:rPr lang="ar-EG" dirty="0" smtClean="0">
                <a:solidFill>
                  <a:srgbClr val="0070C0"/>
                </a:solidFill>
              </a:rPr>
              <a:t>7- المساعدة في إعداد المراجعات العلمية </a:t>
            </a:r>
            <a:r>
              <a:rPr lang="ar-EG" dirty="0" err="1" smtClean="0">
                <a:solidFill>
                  <a:srgbClr val="0070C0"/>
                </a:solidFill>
              </a:rPr>
              <a:t>والببليوجرافيات</a:t>
            </a:r>
            <a:r>
              <a:rPr lang="ar-EG" dirty="0" smtClean="0">
                <a:solidFill>
                  <a:srgbClr val="0070C0"/>
                </a:solidFill>
              </a:rPr>
              <a:t/>
            </a:r>
            <a:br>
              <a:rPr lang="ar-EG" dirty="0" smtClean="0">
                <a:solidFill>
                  <a:srgbClr val="0070C0"/>
                </a:solidFill>
              </a:rPr>
            </a:br>
            <a:r>
              <a:rPr lang="ar-EG" dirty="0" smtClean="0">
                <a:solidFill>
                  <a:srgbClr val="0070C0"/>
                </a:solidFill>
              </a:rPr>
              <a:t>8- المساعدة في تقييم محتوي المصدر</a:t>
            </a:r>
            <a:r>
              <a:rPr lang="ar-EG" dirty="0" smtClean="0"/>
              <a:t/>
            </a:r>
            <a:br>
              <a:rPr lang="ar-EG" dirty="0" smtClean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4535495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40</Words>
  <Application>Microsoft Office PowerPoint</Application>
  <PresentationFormat>عرض على الشاشة (3:4)‏</PresentationFormat>
  <Paragraphs>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الاستخلاص</vt:lpstr>
      <vt:lpstr>تعريف الاستخلاص </vt:lpstr>
      <vt:lpstr>خصائص المستخلص</vt:lpstr>
      <vt:lpstr>1- الإيجاز: التعبير باختصار المعلومات 2- الدقة: سواء الدقة في الإشارة الببليوجرافية أو الدقة في جسم المستخلص 3- الوضوح: يكتب المستخلص بأسلوب بسيط وواضح </vt:lpstr>
      <vt:lpstr>أغراض المستخلصات</vt:lpstr>
      <vt:lpstr>1- تشجيع الإحاطة الجارية  2- تسهيل عملية الاختيار في بناء وتنمية المقتنات 3- توفير وقت القارئ 4- المساعدة في التغلب علي عائق اللغة 5- تحسين كفاءة التكشيف 6- تسهيل البحث في أدب الموضوع 7- المساعدة في إعداد المراجعات العلمية والببليوجرافيات 8- المساعدة في تقييم محتوي المصدر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الاستخلاص</dc:title>
  <dc:creator>dream</dc:creator>
  <cp:lastModifiedBy>dream</cp:lastModifiedBy>
  <cp:revision>2</cp:revision>
  <dcterms:created xsi:type="dcterms:W3CDTF">2020-04-16T16:38:50Z</dcterms:created>
  <dcterms:modified xsi:type="dcterms:W3CDTF">2020-04-16T16:56:06Z</dcterms:modified>
</cp:coreProperties>
</file>